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6"/>
  </p:notesMasterIdLst>
  <p:sldIdLst>
    <p:sldId id="256" r:id="rId2"/>
    <p:sldId id="263" r:id="rId3"/>
    <p:sldId id="260" r:id="rId4"/>
    <p:sldId id="264" r:id="rId5"/>
    <p:sldId id="262" r:id="rId6"/>
    <p:sldId id="259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>
        <p:scale>
          <a:sx n="150" d="100"/>
          <a:sy n="150" d="100"/>
        </p:scale>
        <p:origin x="62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7C7B41-FF58-477A-9B41-1809068BDA26}" type="datetimeFigureOut">
              <a:rPr lang="en-DE" smtClean="0"/>
              <a:t>10/12/2025</a:t>
            </a:fld>
            <a:endParaRPr lang="en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B5413-1BDB-4EB8-AF6F-A7362A46B92A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6589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7B5413-1BDB-4EB8-AF6F-A7362A46B92A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05788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E8335-C2D0-992F-7B2E-9D120C194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C95FC-6294-25A8-700A-7420C8D59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7B59A-4254-15DC-6F02-E3D65BA4A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164E-8297-4F28-9274-721693021ADF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AD727-0082-462A-9CA5-FE4474ACF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0148E-83BD-9F65-3061-31880F31A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7644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2DA62-B7F2-2D98-E163-E4CDE7C7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24FA91-A634-9E2A-0693-51BD60B56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E01E7-7E51-BDE2-F6B7-A9BABA16A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4B53-1A5C-477D-A554-1A53C6F4AD57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3554E-DA04-D6E6-D8C5-671988A4E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6AD4D-AAB3-617A-1646-E0B3A1A36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50823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B50424-DF76-324C-F12D-CA92B8DD82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3C7CEE-5024-96C5-DA08-EADA57F1B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D4919-8C96-7D19-D514-B43437D65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90908-DDF5-4FBE-8D62-EECE61B9306E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EDC28-EB0E-9EA6-7A11-A4BFE35D2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F8CBA-2FFF-44A3-D50B-92A03F137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6749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D3ECC-2E22-4794-58D5-E8411CDFD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F0657-29D8-F0CE-E721-2505814DE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2C1C3C-58A0-B328-FB0E-34356FB74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DAF-4DCC-480A-8236-8C7EDD897DA2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71395-D5FA-5975-6BD2-30D140083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6B5C2-C019-8D0B-1942-21DA5FF10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7555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E51CB-C008-7048-7CAF-6D4964076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F9D41-6D7D-3F58-5C9D-C501A5B0D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E493E-1DEC-A1FD-6D48-AB4657DB7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9DF4-15D8-416F-B02A-7A89171E353B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C8315-77C4-613C-F99B-817A946C0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18D86A-50F5-B947-C9B2-99A509FF1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1543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5D28F-5BEF-BA4A-C163-5161B9C5F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D4806-57A4-2CAB-4816-717591375A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EF15D-F7D0-9A4B-202B-04E7A3FFA7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197D3-9D6E-7E3F-E17E-D6C03579C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51FB2-7EE7-4AB7-822C-20B84D758B29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1D473D-04AD-531B-2A7A-CC1A0D8F2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1FC4B-F4F8-E437-D358-33B3A2A8B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52130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CB28C-ABBB-076D-94AC-631F844C2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03771-BC24-F329-5214-703C3467A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D7BD39-313B-A911-E7A3-F86176770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8BE2F9-1A07-4FE6-1ABD-7AE33A1AE1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116528-2A45-AC03-C487-2D49EE7218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D66679-C08D-8DCB-4CB9-CE523992D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80229-9D19-4DA3-9BEF-D4FE9B6E3417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490A0-DE71-98CD-C00C-A01771D34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A003B4-ECB0-82DC-E33C-568D0982C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98906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067F4-5317-1442-92DE-F5CF1C13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07721A-312B-F412-6E21-CDAFD2B84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096BA-289D-47C2-82C5-7A69CE10A4F0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89A3F-4CFC-1241-129D-E3035F930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82F20-1305-CF90-CC2A-9E488A58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6129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19F97E-3AC3-B313-EAA1-50C2D84E0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6AAFD-D748-4288-A9F7-C9D54CB246B3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9DB69B-3B82-FC9F-5FC4-3E48A5A7F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02543-57D7-ED89-7164-417860BD0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2441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4B4B1-AC89-FE8C-B5FC-CCA680ABB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3D8B5-5A1B-7FDB-E67C-405F634B6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4CFC4F-0F1C-185F-198A-7557F2D704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D546B2-A142-C491-163F-A63CA2EBA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4670D-A786-4D94-BE52-178CD424C356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D98C79-1631-7007-0768-BC88476AD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88EE3-F733-E0DC-8754-2BCD9C268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530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9278F-E47C-7C25-6744-3D5CD8D43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239B8E-A67B-8C31-BC5F-B779A7CF32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A99A4B-C61E-5415-61D3-02ED25193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AC1DF7-1CA1-9293-CF21-947FDEF30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0CD7C-4348-4572-8C26-F12E6201BE4C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4A1F7C-FC92-48E4-7911-29EC2DCF7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1B18BC-60C6-7C84-E8DA-1CBFB2179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432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E0DF0A-D463-A6A8-5502-14388A458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EB5EC-E062-138A-CF9B-FD1C46160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1B3DD-B80C-18F9-3CDB-3FB7EE1D5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23C336-4D2E-4C39-8795-8B83FBAB89F7}" type="datetime8">
              <a:rPr lang="en-DE" smtClean="0"/>
              <a:t>10/12/2025 12:30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53F1-AD7A-2C02-81B1-A124E13148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DE"/>
              <a:t>Optische Dünnschichtsysteme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00FE-EB61-4AB4-28D7-9F68C98AB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202CDC-80DF-4153-8829-AB4D3216451B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68122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642F7-C32B-69EA-7A3E-6BD80F5506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06637"/>
          </a:xfrm>
        </p:spPr>
        <p:txBody>
          <a:bodyPr/>
          <a:lstStyle/>
          <a:p>
            <a:r>
              <a:rPr lang="en-DE"/>
              <a:t>Optische Dünnschichtsysteme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9D5279-C317-CF8B-1BFB-24714EB962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/>
              <a:t>Oguzhan Aygün, Abdul-Malik Jakupi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33B6E1-3AF9-D7A8-09EF-13FA89D53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84402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6073F9-8A7F-DC75-85D5-5F239E344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 dirty="0" err="1"/>
              <a:t>Transfermatrixmethode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61268A-400F-6138-5762-101E11593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11750" cy="4351338"/>
          </a:xfrm>
        </p:spPr>
        <p:txBody>
          <a:bodyPr/>
          <a:lstStyle/>
          <a:p>
            <a:r>
              <a:rPr lang="de-DE" dirty="0"/>
              <a:t>V</a:t>
            </a:r>
            <a:r>
              <a:rPr lang="en-DE" dirty="0" err="1"/>
              <a:t>orherige</a:t>
            </a:r>
            <a:r>
              <a:rPr lang="en-DE" dirty="0"/>
              <a:t> </a:t>
            </a:r>
            <a:r>
              <a:rPr lang="en-DE" dirty="0" err="1"/>
              <a:t>Problematik</a:t>
            </a:r>
            <a:r>
              <a:rPr lang="en-DE" dirty="0"/>
              <a:t>:</a:t>
            </a:r>
          </a:p>
          <a:p>
            <a:r>
              <a:rPr lang="en-DE" dirty="0" err="1"/>
              <a:t>Teilwellen</a:t>
            </a:r>
            <a:r>
              <a:rPr lang="en-DE" dirty="0"/>
              <a:t> </a:t>
            </a:r>
            <a:r>
              <a:rPr lang="en-DE" dirty="0" err="1"/>
              <a:t>komplizieren</a:t>
            </a:r>
            <a:r>
              <a:rPr lang="en-DE" dirty="0"/>
              <a:t> </a:t>
            </a:r>
            <a:r>
              <a:rPr lang="en-DE" dirty="0" err="1"/>
              <a:t>Berechnung</a:t>
            </a:r>
            <a:endParaRPr lang="en-DE" dirty="0"/>
          </a:p>
          <a:p>
            <a:r>
              <a:rPr lang="en-DE" dirty="0" err="1"/>
              <a:t>Lineare</a:t>
            </a:r>
            <a:r>
              <a:rPr lang="en-DE" dirty="0"/>
              <a:t> </a:t>
            </a:r>
            <a:r>
              <a:rPr lang="en-DE" dirty="0" err="1"/>
              <a:t>Beobachtung</a:t>
            </a:r>
            <a:r>
              <a:rPr lang="en-DE" dirty="0"/>
              <a:t> des </a:t>
            </a:r>
            <a:r>
              <a:rPr lang="en-DE" dirty="0" err="1"/>
              <a:t>Lichtstrahls</a:t>
            </a:r>
            <a:r>
              <a:rPr lang="en-DE" dirty="0"/>
              <a:t> </a:t>
            </a:r>
            <a:r>
              <a:rPr lang="en-DE" dirty="0" err="1"/>
              <a:t>problematisch</a:t>
            </a:r>
            <a:endParaRPr lang="en-DE" dirty="0"/>
          </a:p>
          <a:p>
            <a:endParaRPr lang="en-DE" dirty="0"/>
          </a:p>
          <a:p>
            <a:pPr marL="1371600" lvl="3" indent="0">
              <a:buNone/>
            </a:pPr>
            <a:r>
              <a:rPr lang="en-DE" sz="2800" dirty="0" err="1"/>
              <a:t>Beobachtung</a:t>
            </a:r>
            <a:r>
              <a:rPr lang="en-DE" sz="2800" dirty="0"/>
              <a:t> des Systems </a:t>
            </a:r>
            <a:r>
              <a:rPr lang="en-DE" sz="2800" dirty="0" err="1"/>
              <a:t>im</a:t>
            </a:r>
            <a:r>
              <a:rPr lang="en-DE" sz="2800" dirty="0"/>
              <a:t> </a:t>
            </a:r>
            <a:r>
              <a:rPr lang="en-DE" sz="2800" dirty="0" err="1"/>
              <a:t>Ganzen</a:t>
            </a:r>
            <a:endParaRPr lang="en-DE" sz="2800" dirty="0"/>
          </a:p>
          <a:p>
            <a:pPr lvl="2"/>
            <a:endParaRPr lang="en-DE" dirty="0"/>
          </a:p>
        </p:txBody>
      </p:sp>
      <p:pic>
        <p:nvPicPr>
          <p:cNvPr id="5" name="Grafik 4" descr="Ein Bild, das Text, Reihe, Schrift, Screenshot enthält.&#10;&#10;KI-generierte Inhalte können fehlerhaft sein.">
            <a:extLst>
              <a:ext uri="{FF2B5EF4-FFF2-40B4-BE49-F238E27FC236}">
                <a16:creationId xmlns:a16="http://schemas.microsoft.com/office/drawing/2014/main" id="{560D1B69-2D40-D582-C1AE-7E4FEB77B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401" y="1690688"/>
            <a:ext cx="6379049" cy="1860411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6BD92A32-CD5E-FA36-AFB1-E148C4FE3290}"/>
              </a:ext>
            </a:extLst>
          </p:cNvPr>
          <p:cNvSpPr/>
          <p:nvPr/>
        </p:nvSpPr>
        <p:spPr>
          <a:xfrm>
            <a:off x="838200" y="4660900"/>
            <a:ext cx="1193800" cy="57785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ABA33E2-3F0F-0D25-507F-E5EDFD59E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04220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9EC30A-0D5D-8F84-ADD4-5B47B3486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 dirty="0" err="1"/>
              <a:t>Transfermatrixmethode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469A05-D741-7F8B-DD79-0D4BB0A53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DE" dirty="0" err="1"/>
              <a:t>Beobachtung</a:t>
            </a:r>
            <a:r>
              <a:rPr lang="en-DE" dirty="0"/>
              <a:t>: </a:t>
            </a:r>
            <a:r>
              <a:rPr lang="en-DE" dirty="0" err="1"/>
              <a:t>Amplitudenverhältnisse</a:t>
            </a:r>
            <a:endParaRPr lang="en-DE" dirty="0"/>
          </a:p>
          <a:p>
            <a:pPr lvl="1">
              <a:lnSpc>
                <a:spcPct val="100000"/>
              </a:lnSpc>
            </a:pPr>
            <a:r>
              <a:rPr lang="en-DE" dirty="0"/>
              <a:t>Links und </a:t>
            </a:r>
            <a:r>
              <a:rPr lang="en-DE" dirty="0" err="1"/>
              <a:t>Rechts</a:t>
            </a:r>
            <a:endParaRPr lang="en-DE" dirty="0"/>
          </a:p>
          <a:p>
            <a:pPr>
              <a:lnSpc>
                <a:spcPct val="150000"/>
              </a:lnSpc>
            </a:pPr>
            <a:r>
              <a:rPr lang="en-DE" dirty="0"/>
              <a:t>Bilden von </a:t>
            </a:r>
            <a:r>
              <a:rPr lang="en-DE" dirty="0" err="1"/>
              <a:t>Matrizen</a:t>
            </a:r>
            <a:endParaRPr lang="en-DE" dirty="0"/>
          </a:p>
          <a:p>
            <a:pPr lvl="1">
              <a:lnSpc>
                <a:spcPct val="100000"/>
              </a:lnSpc>
            </a:pPr>
            <a:r>
              <a:rPr lang="en-DE" dirty="0" err="1"/>
              <a:t>Schichtübergang</a:t>
            </a:r>
            <a:r>
              <a:rPr lang="en-DE" dirty="0"/>
              <a:t>: Matrix D</a:t>
            </a:r>
          </a:p>
          <a:p>
            <a:pPr lvl="1">
              <a:lnSpc>
                <a:spcPct val="100000"/>
              </a:lnSpc>
            </a:pPr>
            <a:r>
              <a:rPr lang="en-DE" dirty="0" err="1"/>
              <a:t>Phasenverschierbung</a:t>
            </a:r>
            <a:r>
              <a:rPr lang="en-DE" dirty="0"/>
              <a:t>: Matrix P</a:t>
            </a:r>
          </a:p>
          <a:p>
            <a:pPr>
              <a:lnSpc>
                <a:spcPct val="150000"/>
              </a:lnSpc>
            </a:pPr>
            <a:r>
              <a:rPr lang="en-DE" dirty="0" err="1"/>
              <a:t>Bestimmung</a:t>
            </a:r>
            <a:r>
              <a:rPr lang="en-DE" dirty="0"/>
              <a:t> des </a:t>
            </a:r>
            <a:r>
              <a:rPr lang="en-DE" dirty="0" err="1"/>
              <a:t>Reflxionsgrad</a:t>
            </a:r>
            <a:r>
              <a:rPr lang="en-DE" dirty="0"/>
              <a:t> 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F4613E0-9CD0-E392-AC6A-D9D28B351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96891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31A4CC-37B4-C316-209F-09CDE5F7E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 dirty="0"/>
              <a:t>Matrix 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47E946-9123-E449-4DC6-127C88D5C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 err="1"/>
              <a:t>Beschreibt</a:t>
            </a:r>
            <a:r>
              <a:rPr lang="en-DE" dirty="0"/>
              <a:t> Reflexion- und Transmission</a:t>
            </a:r>
          </a:p>
          <a:p>
            <a:pPr lvl="1"/>
            <a:r>
              <a:rPr lang="de-DE" b="1" dirty="0">
                <a:solidFill>
                  <a:srgbClr val="FF0000"/>
                </a:solidFill>
              </a:rPr>
              <a:t>A</a:t>
            </a:r>
            <a:r>
              <a:rPr lang="en-DE" b="1" dirty="0">
                <a:solidFill>
                  <a:srgbClr val="FF0000"/>
                </a:solidFill>
              </a:rPr>
              <a:t>n der </a:t>
            </a:r>
            <a:r>
              <a:rPr lang="en-DE" b="1" dirty="0" err="1">
                <a:solidFill>
                  <a:srgbClr val="FF0000"/>
                </a:solidFill>
              </a:rPr>
              <a:t>Grenzfläche</a:t>
            </a:r>
            <a:endParaRPr lang="en-DE" b="1" dirty="0">
              <a:solidFill>
                <a:srgbClr val="FF0000"/>
              </a:solidFill>
            </a:endParaRPr>
          </a:p>
          <a:p>
            <a:r>
              <a:rPr lang="en-DE" dirty="0"/>
              <a:t>r = </a:t>
            </a:r>
            <a:r>
              <a:rPr lang="en-DE" dirty="0" err="1"/>
              <a:t>Reflexionskoeffizient</a:t>
            </a:r>
            <a:endParaRPr lang="en-DE" dirty="0"/>
          </a:p>
          <a:p>
            <a:r>
              <a:rPr lang="en-DE" dirty="0"/>
              <a:t>t = </a:t>
            </a:r>
            <a:r>
              <a:rPr lang="en-DE" dirty="0" err="1"/>
              <a:t>Transmissionskoeffizient</a:t>
            </a:r>
            <a:endParaRPr lang="en-DE" dirty="0"/>
          </a:p>
          <a:p>
            <a:endParaRPr lang="en-DE" dirty="0"/>
          </a:p>
          <a:p>
            <a:pPr marL="1371600" lvl="3" indent="0">
              <a:buNone/>
            </a:pPr>
            <a:r>
              <a:rPr lang="en-DE" sz="2800" dirty="0" err="1"/>
              <a:t>Fresnelsche</a:t>
            </a:r>
            <a:r>
              <a:rPr lang="en-DE" sz="2800" dirty="0"/>
              <a:t> </a:t>
            </a:r>
            <a:r>
              <a:rPr lang="en-DE" sz="2800" dirty="0" err="1"/>
              <a:t>Formeln</a:t>
            </a:r>
            <a:endParaRPr lang="en-DE" sz="2800" dirty="0"/>
          </a:p>
        </p:txBody>
      </p:sp>
      <p:sp>
        <p:nvSpPr>
          <p:cNvPr id="4" name="Pfeil: nach rechts 3">
            <a:extLst>
              <a:ext uri="{FF2B5EF4-FFF2-40B4-BE49-F238E27FC236}">
                <a16:creationId xmlns:a16="http://schemas.microsoft.com/office/drawing/2014/main" id="{72899FD4-115F-9FF9-2E88-DAC6D5AEAADF}"/>
              </a:ext>
            </a:extLst>
          </p:cNvPr>
          <p:cNvSpPr/>
          <p:nvPr/>
        </p:nvSpPr>
        <p:spPr>
          <a:xfrm>
            <a:off x="927100" y="4178300"/>
            <a:ext cx="1123950" cy="51435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6" name="Grafik 5" descr="Ein Bild, das Schrift, Diagramm, Clipart, weiß enthält.&#10;&#10;KI-generierte Inhalte können fehlerhaft sein.">
            <a:extLst>
              <a:ext uri="{FF2B5EF4-FFF2-40B4-BE49-F238E27FC236}">
                <a16:creationId xmlns:a16="http://schemas.microsoft.com/office/drawing/2014/main" id="{DC6EE067-D8E2-09DB-E3A2-B21C92DD7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106" y="2188179"/>
            <a:ext cx="3632569" cy="1813115"/>
          </a:xfrm>
          <a:prstGeom prst="rect">
            <a:avLst/>
          </a:prstGeo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213698E-7D2E-DC3B-28A1-0B5EF6492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90026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6443FF-023B-98AB-09B2-EF39E68E5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 dirty="0"/>
              <a:t>Matrix P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EE4ED7A-B931-5C9F-CB62-F25C051970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DE" dirty="0"/>
                  <a:t>Beschreibt </a:t>
                </a:r>
                <a:r>
                  <a:rPr lang="en-DE" dirty="0" err="1"/>
                  <a:t>Phasenverschiebung</a:t>
                </a:r>
                <a:endParaRPr lang="en-DE" dirty="0"/>
              </a:p>
              <a:p>
                <a:pPr lvl="1"/>
                <a:r>
                  <a:rPr lang="en-DE" b="1" dirty="0" err="1">
                    <a:solidFill>
                      <a:srgbClr val="FF0000"/>
                    </a:solidFill>
                  </a:rPr>
                  <a:t>Innerhalb</a:t>
                </a:r>
                <a:r>
                  <a:rPr lang="en-DE" b="1" dirty="0">
                    <a:solidFill>
                      <a:srgbClr val="FF0000"/>
                    </a:solidFill>
                  </a:rPr>
                  <a:t> </a:t>
                </a:r>
                <a:r>
                  <a:rPr lang="en-DE" b="1" dirty="0" err="1">
                    <a:solidFill>
                      <a:srgbClr val="FF0000"/>
                    </a:solidFill>
                  </a:rPr>
                  <a:t>einer</a:t>
                </a:r>
                <a:r>
                  <a:rPr lang="en-DE" b="1" dirty="0">
                    <a:solidFill>
                      <a:srgbClr val="FF0000"/>
                    </a:solidFill>
                  </a:rPr>
                  <a:t> </a:t>
                </a:r>
                <a:r>
                  <a:rPr lang="en-DE" b="1" dirty="0" err="1">
                    <a:solidFill>
                      <a:srgbClr val="FF0000"/>
                    </a:solidFill>
                  </a:rPr>
                  <a:t>Schicht</a:t>
                </a:r>
                <a:endParaRPr lang="en-DE" b="1" dirty="0">
                  <a:solidFill>
                    <a:srgbClr val="FF0000"/>
                  </a:solidFill>
                </a:endParaRPr>
              </a:p>
              <a:p>
                <a:r>
                  <a:rPr lang="en-DE" b="0" dirty="0" err="1">
                    <a:ea typeface="Cambria Math" panose="02040503050406030204" pitchFamily="18" charset="0"/>
                  </a:rPr>
                  <a:t>Phasenverschiebung</a:t>
                </a:r>
                <a:r>
                  <a:rPr lang="en-DE" b="0" dirty="0">
                    <a:ea typeface="Cambria Math" panose="02040503050406030204" pitchFamily="18" charset="0"/>
                  </a:rPr>
                  <a:t>:</a:t>
                </a:r>
              </a:p>
              <a:p>
                <a:endParaRPr lang="en-DE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DE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DE" dirty="0" err="1">
                    <a:ea typeface="Cambria Math" panose="02040503050406030204" pitchFamily="18" charset="0"/>
                  </a:rPr>
                  <a:t>Brechungsindex</a:t>
                </a:r>
                <a:r>
                  <a:rPr lang="en-DE" dirty="0">
                    <a:ea typeface="Cambria Math" panose="02040503050406030204" pitchFamily="18" charset="0"/>
                  </a:rPr>
                  <a:t> n</a:t>
                </a:r>
              </a:p>
              <a:p>
                <a:pPr lvl="1"/>
                <a:r>
                  <a:rPr lang="en-DE" dirty="0">
                    <a:ea typeface="Cambria Math" panose="02040503050406030204" pitchFamily="18" charset="0"/>
                  </a:rPr>
                  <a:t>Dicke der </a:t>
                </a:r>
                <a:r>
                  <a:rPr lang="en-DE" dirty="0" err="1">
                    <a:ea typeface="Cambria Math" panose="02040503050406030204" pitchFamily="18" charset="0"/>
                  </a:rPr>
                  <a:t>Schicht</a:t>
                </a:r>
                <a:endParaRPr lang="en-DE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DE" dirty="0" err="1">
                    <a:ea typeface="Cambria Math" panose="02040503050406030204" pitchFamily="18" charset="0"/>
                  </a:rPr>
                  <a:t>Brechungswinkel</a:t>
                </a:r>
                <a:r>
                  <a:rPr lang="en-DE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DE" b="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DE" dirty="0" err="1">
                    <a:ea typeface="Cambria Math" panose="02040503050406030204" pitchFamily="18" charset="0"/>
                  </a:rPr>
                  <a:t>Wellenlänge</a:t>
                </a:r>
                <a:r>
                  <a:rPr lang="en-DE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endParaRPr lang="en-DE" b="0" dirty="0">
                  <a:ea typeface="Cambria Math" panose="02040503050406030204" pitchFamily="18" charset="0"/>
                </a:endParaRPr>
              </a:p>
              <a:p>
                <a:pPr lvl="1"/>
                <a:endParaRPr lang="en-DE" dirty="0"/>
              </a:p>
              <a:p>
                <a:pPr lvl="1"/>
                <a:endParaRPr lang="en-DE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EE4ED7A-B931-5C9F-CB62-F25C051970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Grafik 6" descr="Ein Bild, das Schrift, weiß, Design enthält.&#10;&#10;KI-generierte Inhalte können fehlerhaft sein.">
            <a:extLst>
              <a:ext uri="{FF2B5EF4-FFF2-40B4-BE49-F238E27FC236}">
                <a16:creationId xmlns:a16="http://schemas.microsoft.com/office/drawing/2014/main" id="{FEE3D65B-835A-DF02-7B9D-49F276396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400" y="1690688"/>
            <a:ext cx="3518373" cy="1487402"/>
          </a:xfrm>
          <a:prstGeom prst="rect">
            <a:avLst/>
          </a:prstGeom>
        </p:spPr>
      </p:pic>
      <p:pic>
        <p:nvPicPr>
          <p:cNvPr id="9" name="Grafik 8" descr="Ein Bild, das Schrift, weiß, Reihe, Text enthält.&#10;&#10;KI-generierte Inhalte können fehlerhaft sein.">
            <a:extLst>
              <a:ext uri="{FF2B5EF4-FFF2-40B4-BE49-F238E27FC236}">
                <a16:creationId xmlns:a16="http://schemas.microsoft.com/office/drawing/2014/main" id="{67107021-CA40-94D9-3D6D-9F11A089FE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7871" y="3178090"/>
            <a:ext cx="2429129" cy="1001452"/>
          </a:xfrm>
          <a:prstGeom prst="rect">
            <a:avLst/>
          </a:prstGeom>
        </p:spPr>
      </p:pic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BFD2F09A-764D-0452-9AF0-D3DEEEEC3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5102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C723D9-3659-E4A3-2A04-479B52D23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 dirty="0" err="1"/>
              <a:t>Matrixmultiplikation</a:t>
            </a:r>
            <a:r>
              <a:rPr lang="en-DE" dirty="0"/>
              <a:t> und Reflexionsgrad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57ED0F-2A73-4539-1BB2-99770BCA3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Wir </a:t>
            </a:r>
            <a:r>
              <a:rPr lang="en-DE" dirty="0" err="1"/>
              <a:t>multiplizieren</a:t>
            </a:r>
            <a:r>
              <a:rPr lang="en-DE" dirty="0"/>
              <a:t> alle </a:t>
            </a:r>
            <a:r>
              <a:rPr lang="en-DE" dirty="0" err="1"/>
              <a:t>erstellten</a:t>
            </a:r>
            <a:r>
              <a:rPr lang="en-DE" dirty="0"/>
              <a:t> </a:t>
            </a:r>
            <a:r>
              <a:rPr lang="en-DE" dirty="0" err="1"/>
              <a:t>Matrizen</a:t>
            </a:r>
            <a:endParaRPr lang="en-DE" dirty="0"/>
          </a:p>
          <a:p>
            <a:r>
              <a:rPr lang="en-DE" dirty="0"/>
              <a:t>Form:</a:t>
            </a:r>
          </a:p>
          <a:p>
            <a:endParaRPr lang="en-DE" dirty="0"/>
          </a:p>
          <a:p>
            <a:endParaRPr lang="en-DE" dirty="0"/>
          </a:p>
          <a:p>
            <a:endParaRPr lang="en-DE" dirty="0"/>
          </a:p>
          <a:p>
            <a:r>
              <a:rPr lang="en-DE" dirty="0"/>
              <a:t>Reflexionsgrad:</a:t>
            </a:r>
          </a:p>
          <a:p>
            <a:pPr lvl="1"/>
            <a:endParaRPr lang="en-DE" dirty="0"/>
          </a:p>
        </p:txBody>
      </p:sp>
      <p:pic>
        <p:nvPicPr>
          <p:cNvPr id="5" name="Grafik 4" descr="Ein Bild, das Schrift, Typografie, Kalligrafie, Text enthält.&#10;&#10;KI-generierte Inhalte können fehlerhaft sein.">
            <a:extLst>
              <a:ext uri="{FF2B5EF4-FFF2-40B4-BE49-F238E27FC236}">
                <a16:creationId xmlns:a16="http://schemas.microsoft.com/office/drawing/2014/main" id="{A981F91E-6482-9C66-D7A0-FC4BBAEC4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599" y="2968247"/>
            <a:ext cx="7670800" cy="1033047"/>
          </a:xfrm>
          <a:prstGeom prst="rect">
            <a:avLst/>
          </a:prstGeom>
        </p:spPr>
      </p:pic>
      <p:pic>
        <p:nvPicPr>
          <p:cNvPr id="7" name="Grafik 6" descr="Ein Bild, das Schrift, Text, weiß, Grafiken enthält.&#10;&#10;KI-generierte Inhalte können fehlerhaft sein.">
            <a:extLst>
              <a:ext uri="{FF2B5EF4-FFF2-40B4-BE49-F238E27FC236}">
                <a16:creationId xmlns:a16="http://schemas.microsoft.com/office/drawing/2014/main" id="{AE39F30E-A432-3B19-AA96-70F240679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4664" y="4459111"/>
            <a:ext cx="3162669" cy="1717852"/>
          </a:xfrm>
          <a:prstGeom prst="rect">
            <a:avLst/>
          </a:prstGeom>
        </p:spPr>
      </p:pic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1BD2237-BD0F-A18B-A448-5B343F2D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6784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27586B-1FD9-85A7-12E2-671FD402B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/>
              <a:t>Alltagsgegenstände</a:t>
            </a:r>
            <a:endParaRPr lang="en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538AB7E7-99EA-815B-B1F8-CABEE39E4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2</a:t>
            </a:fld>
            <a:endParaRPr lang="en-DE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7ACFD01-95D0-1A45-86CE-8E25EB78D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02" y="2551883"/>
            <a:ext cx="3693864" cy="2943271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8E9860B3-660F-AF29-3A46-D1D58E4610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135" y="2010569"/>
            <a:ext cx="3220929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427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2A5AF-7472-BA2A-6EB4-C8C4E3E78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/>
              <a:t>Inhaltsangabe</a:t>
            </a:r>
            <a:endParaRPr lang="en-D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62FD07-35F2-E8AB-2BB5-51CF4B657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DE"/>
              <a:t>Das Prinzip eines Dünnschichtsystems</a:t>
            </a:r>
          </a:p>
          <a:p>
            <a:pPr>
              <a:lnSpc>
                <a:spcPct val="200000"/>
              </a:lnSpc>
            </a:pPr>
            <a:r>
              <a:rPr lang="en-DE"/>
              <a:t>Das Mathematisch – Physikalische Modell</a:t>
            </a:r>
          </a:p>
          <a:p>
            <a:pPr>
              <a:lnSpc>
                <a:spcPct val="200000"/>
              </a:lnSpc>
            </a:pPr>
            <a:r>
              <a:rPr lang="en-DE"/>
              <a:t>Algorithmische Umsetzung</a:t>
            </a:r>
          </a:p>
          <a:p>
            <a:endParaRPr lang="en-DE"/>
          </a:p>
          <a:p>
            <a:endParaRPr lang="en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C61CEF9-74DE-5135-E890-6458E8C46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0912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D87F194-CD0A-D8BA-8AF4-C2C81C23D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 dirty="0"/>
              <a:t>Das </a:t>
            </a:r>
            <a:r>
              <a:rPr lang="en-DE" dirty="0" err="1"/>
              <a:t>Prinzip</a:t>
            </a:r>
            <a:r>
              <a:rPr lang="en-DE" dirty="0"/>
              <a:t> </a:t>
            </a:r>
            <a:r>
              <a:rPr lang="en-DE" dirty="0" err="1"/>
              <a:t>eines</a:t>
            </a:r>
            <a:r>
              <a:rPr lang="en-DE" dirty="0"/>
              <a:t> </a:t>
            </a:r>
            <a:r>
              <a:rPr lang="en-DE" dirty="0" err="1"/>
              <a:t>Dünnschichtsystems</a:t>
            </a:r>
            <a:endParaRPr lang="en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E41C190-6AB5-5192-A7C3-222B8AEF2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>
              <a:lnSpc>
                <a:spcPct val="100000"/>
              </a:lnSpc>
            </a:pPr>
            <a:r>
              <a:rPr lang="en-DE" sz="3200" dirty="0" err="1"/>
              <a:t>Mehrere</a:t>
            </a:r>
            <a:r>
              <a:rPr lang="en-DE" sz="3200" dirty="0"/>
              <a:t> </a:t>
            </a:r>
            <a:r>
              <a:rPr lang="en-DE" sz="3200" dirty="0" err="1"/>
              <a:t>Schichten</a:t>
            </a:r>
            <a:endParaRPr lang="en-DE" sz="3200" dirty="0"/>
          </a:p>
          <a:p>
            <a:pPr>
              <a:lnSpc>
                <a:spcPct val="100000"/>
              </a:lnSpc>
            </a:pPr>
            <a:r>
              <a:rPr lang="de-DE" sz="3200" dirty="0"/>
              <a:t>M</a:t>
            </a:r>
            <a:r>
              <a:rPr lang="en-DE" sz="3200" dirty="0" err="1"/>
              <a:t>eist</a:t>
            </a:r>
            <a:r>
              <a:rPr lang="en-DE" sz="3200" dirty="0"/>
              <a:t> </a:t>
            </a:r>
            <a:r>
              <a:rPr lang="en-DE" sz="3200" dirty="0" err="1"/>
              <a:t>Metalle</a:t>
            </a:r>
            <a:r>
              <a:rPr lang="en-DE" sz="3200" dirty="0"/>
              <a:t>, Oxide </a:t>
            </a:r>
            <a:r>
              <a:rPr lang="en-DE" sz="3200" dirty="0" err="1"/>
              <a:t>oder</a:t>
            </a:r>
            <a:r>
              <a:rPr lang="en-DE" sz="3200" dirty="0"/>
              <a:t> </a:t>
            </a:r>
            <a:r>
              <a:rPr lang="en-DE" sz="3200" dirty="0" err="1"/>
              <a:t>Halbleiter</a:t>
            </a:r>
            <a:endParaRPr lang="en-DE" sz="3200" dirty="0"/>
          </a:p>
          <a:p>
            <a:pPr>
              <a:lnSpc>
                <a:spcPct val="100000"/>
              </a:lnSpc>
            </a:pPr>
            <a:r>
              <a:rPr lang="en-DE" sz="3200" dirty="0" err="1"/>
              <a:t>Individuelle</a:t>
            </a:r>
            <a:r>
              <a:rPr lang="en-DE" sz="3200" dirty="0"/>
              <a:t> </a:t>
            </a:r>
            <a:r>
              <a:rPr lang="en-DE" sz="3200" dirty="0" err="1"/>
              <a:t>Brechindizes</a:t>
            </a:r>
            <a:endParaRPr lang="en-DE" sz="3200" dirty="0"/>
          </a:p>
          <a:p>
            <a:pPr>
              <a:lnSpc>
                <a:spcPct val="100000"/>
              </a:lnSpc>
            </a:pPr>
            <a:r>
              <a:rPr lang="en-DE" sz="3200" dirty="0" err="1"/>
              <a:t>Individuelle</a:t>
            </a:r>
            <a:r>
              <a:rPr lang="en-DE" sz="3200" dirty="0"/>
              <a:t> Dicke</a:t>
            </a:r>
          </a:p>
          <a:p>
            <a:pPr>
              <a:lnSpc>
                <a:spcPct val="100000"/>
              </a:lnSpc>
            </a:pPr>
            <a:endParaRPr lang="en-DE" sz="3200" dirty="0"/>
          </a:p>
          <a:p>
            <a:pPr marL="1371600" lvl="3" indent="0">
              <a:lnSpc>
                <a:spcPct val="100000"/>
              </a:lnSpc>
              <a:buNone/>
            </a:pPr>
            <a:r>
              <a:rPr lang="en-DE" sz="3200" dirty="0" err="1"/>
              <a:t>Steuerung</a:t>
            </a:r>
            <a:r>
              <a:rPr lang="en-DE" sz="3200" dirty="0"/>
              <a:t> der </a:t>
            </a:r>
            <a:r>
              <a:rPr lang="en-DE" sz="3200" dirty="0" err="1"/>
              <a:t>Interferenz</a:t>
            </a:r>
            <a:endParaRPr lang="en-DE" sz="3200" dirty="0"/>
          </a:p>
        </p:txBody>
      </p: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282578ED-368C-493A-996A-7FC5B2E8D8A4}"/>
              </a:ext>
            </a:extLst>
          </p:cNvPr>
          <p:cNvSpPr/>
          <p:nvPr/>
        </p:nvSpPr>
        <p:spPr>
          <a:xfrm>
            <a:off x="838200" y="4878387"/>
            <a:ext cx="1276350" cy="50165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810EFB8-989E-541C-06BF-2EE91BB5B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7546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017606-0138-4AA8-3C74-BE9B367E7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 dirty="0" err="1"/>
              <a:t>Mathematisch-Physikalisches</a:t>
            </a:r>
            <a:r>
              <a:rPr lang="en-DE" dirty="0"/>
              <a:t> 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B68031-080C-0552-B3C7-245436113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DE" dirty="0" err="1"/>
              <a:t>Grundlegendes</a:t>
            </a:r>
            <a:r>
              <a:rPr lang="en-DE" dirty="0"/>
              <a:t> Problem</a:t>
            </a:r>
          </a:p>
          <a:p>
            <a:pPr>
              <a:lnSpc>
                <a:spcPct val="150000"/>
              </a:lnSpc>
            </a:pPr>
            <a:r>
              <a:rPr lang="en-DE" dirty="0" err="1"/>
              <a:t>Berechnung</a:t>
            </a:r>
            <a:r>
              <a:rPr lang="en-DE" dirty="0"/>
              <a:t> der Reflexions- und </a:t>
            </a:r>
            <a:r>
              <a:rPr lang="en-DE" dirty="0" err="1"/>
              <a:t>Transmissionskoeffizienten</a:t>
            </a:r>
            <a:endParaRPr lang="en-DE" dirty="0"/>
          </a:p>
          <a:p>
            <a:pPr lvl="1">
              <a:lnSpc>
                <a:spcPct val="100000"/>
              </a:lnSpc>
            </a:pPr>
            <a:r>
              <a:rPr lang="en-DE" dirty="0" err="1"/>
              <a:t>Brechungswinkel</a:t>
            </a:r>
            <a:endParaRPr lang="en-DE" dirty="0"/>
          </a:p>
          <a:p>
            <a:pPr lvl="1">
              <a:lnSpc>
                <a:spcPct val="100000"/>
              </a:lnSpc>
            </a:pPr>
            <a:r>
              <a:rPr lang="en-DE" dirty="0" err="1"/>
              <a:t>Brechungsindizes</a:t>
            </a:r>
            <a:endParaRPr lang="en-DE" dirty="0"/>
          </a:p>
          <a:p>
            <a:pPr lvl="1">
              <a:lnSpc>
                <a:spcPct val="100000"/>
              </a:lnSpc>
            </a:pPr>
            <a:r>
              <a:rPr lang="en-DE" dirty="0" err="1"/>
              <a:t>Fresnelsche</a:t>
            </a:r>
            <a:r>
              <a:rPr lang="en-DE" dirty="0"/>
              <a:t> </a:t>
            </a:r>
            <a:r>
              <a:rPr lang="en-DE" dirty="0" err="1"/>
              <a:t>Formeln</a:t>
            </a:r>
            <a:endParaRPr lang="en-DE" dirty="0"/>
          </a:p>
          <a:p>
            <a:pPr>
              <a:lnSpc>
                <a:spcPct val="150000"/>
              </a:lnSpc>
            </a:pPr>
            <a:r>
              <a:rPr lang="en-DE" dirty="0" err="1"/>
              <a:t>Transfermatrixmethode</a:t>
            </a:r>
            <a:endParaRPr lang="en-DE" dirty="0"/>
          </a:p>
          <a:p>
            <a:pPr lvl="1">
              <a:lnSpc>
                <a:spcPct val="150000"/>
              </a:lnSpc>
            </a:pPr>
            <a:endParaRPr lang="en-DE" dirty="0"/>
          </a:p>
          <a:p>
            <a:pPr lvl="1">
              <a:lnSpc>
                <a:spcPct val="150000"/>
              </a:lnSpc>
            </a:pP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6D1D03A-9C2D-CEA7-A0E1-70762E4DD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63439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8A643-BEE2-F680-F4A1-EC4699562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 dirty="0"/>
              <a:t>Das </a:t>
            </a:r>
            <a:r>
              <a:rPr lang="en-DE" dirty="0" err="1"/>
              <a:t>Grundlegende</a:t>
            </a:r>
            <a:r>
              <a:rPr lang="en-DE" dirty="0"/>
              <a:t>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CCCE5-411E-DB44-53BC-DB4F2F0DD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9841173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DE" dirty="0" err="1"/>
              <a:t>Senkrechter</a:t>
            </a:r>
            <a:r>
              <a:rPr lang="en-DE" dirty="0"/>
              <a:t> </a:t>
            </a:r>
            <a:r>
              <a:rPr lang="en-DE" dirty="0" err="1"/>
              <a:t>Einfall</a:t>
            </a:r>
            <a:r>
              <a:rPr lang="en-DE" dirty="0"/>
              <a:t> </a:t>
            </a:r>
            <a:r>
              <a:rPr lang="en-DE" dirty="0" err="1"/>
              <a:t>eines</a:t>
            </a:r>
            <a:r>
              <a:rPr lang="en-DE" dirty="0"/>
              <a:t> </a:t>
            </a:r>
            <a:r>
              <a:rPr lang="en-DE" dirty="0" err="1"/>
              <a:t>Lichtstrahls</a:t>
            </a:r>
            <a:r>
              <a:rPr lang="en-DE" dirty="0"/>
              <a:t> in </a:t>
            </a:r>
            <a:r>
              <a:rPr lang="en-DE" dirty="0" err="1"/>
              <a:t>ein</a:t>
            </a:r>
            <a:r>
              <a:rPr lang="en-DE" dirty="0"/>
              <a:t> </a:t>
            </a:r>
            <a:r>
              <a:rPr lang="en-DE" dirty="0" err="1"/>
              <a:t>Schichtsystem</a:t>
            </a:r>
            <a:endParaRPr lang="en-DE" dirty="0"/>
          </a:p>
          <a:p>
            <a:pPr marL="457200" lvl="1" indent="0" algn="ctr">
              <a:buNone/>
            </a:pPr>
            <a:r>
              <a:rPr lang="en-DE" dirty="0"/>
              <a:t>Luft 		</a:t>
            </a:r>
            <a:r>
              <a:rPr lang="en-DE" dirty="0" err="1"/>
              <a:t>Schichtsystem</a:t>
            </a:r>
            <a:r>
              <a:rPr lang="en-DE" dirty="0"/>
              <a:t>		Glas</a:t>
            </a:r>
          </a:p>
          <a:p>
            <a:pPr lvl="1" algn="ctr"/>
            <a:endParaRPr lang="en-DE" dirty="0"/>
          </a:p>
          <a:p>
            <a:r>
              <a:rPr lang="en-DE" dirty="0" err="1"/>
              <a:t>Grenzübergang</a:t>
            </a:r>
            <a:r>
              <a:rPr lang="en-DE" dirty="0"/>
              <a:t>:						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DE" dirty="0"/>
              <a:t>Transmission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DE" dirty="0"/>
              <a:t>Reflexion	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05D24037-8983-A4B5-E5EC-BD986F9186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13342" y="3104866"/>
            <a:ext cx="5181600" cy="2669488"/>
          </a:xfrm>
        </p:spPr>
        <p:txBody>
          <a:bodyPr/>
          <a:lstStyle/>
          <a:p>
            <a:r>
              <a:rPr lang="en-DE" dirty="0" err="1"/>
              <a:t>Grenzübergang</a:t>
            </a:r>
            <a:r>
              <a:rPr lang="en-DE" dirty="0"/>
              <a:t>:			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DE" dirty="0"/>
              <a:t>Transmission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DE" dirty="0"/>
              <a:t>Reflexion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9D798A5-440E-A2E0-D7CA-403980D2156B}"/>
              </a:ext>
            </a:extLst>
          </p:cNvPr>
          <p:cNvSpPr/>
          <p:nvPr/>
        </p:nvSpPr>
        <p:spPr>
          <a:xfrm>
            <a:off x="3787255" y="2233928"/>
            <a:ext cx="978408" cy="484632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99ADFCDD-2635-D2BA-36C4-12DC5062BA41}"/>
              </a:ext>
            </a:extLst>
          </p:cNvPr>
          <p:cNvSpPr/>
          <p:nvPr/>
        </p:nvSpPr>
        <p:spPr>
          <a:xfrm>
            <a:off x="7324138" y="2237287"/>
            <a:ext cx="978408" cy="484632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0" name="Picture 9" descr="A diagram of a diagram&#10;&#10;AI-generated content may be incorrect.">
            <a:extLst>
              <a:ext uri="{FF2B5EF4-FFF2-40B4-BE49-F238E27FC236}">
                <a16:creationId xmlns:a16="http://schemas.microsoft.com/office/drawing/2014/main" id="{2288C953-DCBA-99E0-68FE-C2CD53A2D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745" y="4030394"/>
            <a:ext cx="4530079" cy="214656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85AF9A-4485-3382-A004-DE0B0905D453}"/>
              </a:ext>
            </a:extLst>
          </p:cNvPr>
          <p:cNvCxnSpPr>
            <a:cxnSpLocks/>
          </p:cNvCxnSpPr>
          <p:nvPr/>
        </p:nvCxnSpPr>
        <p:spPr>
          <a:xfrm>
            <a:off x="3721779" y="3753134"/>
            <a:ext cx="409156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A896347-D874-7FBD-B34A-D4C73CCB9B26}"/>
              </a:ext>
            </a:extLst>
          </p:cNvPr>
          <p:cNvSpPr txBox="1"/>
          <p:nvPr/>
        </p:nvSpPr>
        <p:spPr>
          <a:xfrm rot="10800000" flipV="1">
            <a:off x="3897249" y="3106803"/>
            <a:ext cx="3740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 err="1"/>
              <a:t>Teilwellen</a:t>
            </a:r>
            <a:r>
              <a:rPr lang="en-DE" dirty="0"/>
              <a:t> </a:t>
            </a:r>
            <a:r>
              <a:rPr lang="en-DE" dirty="0" err="1"/>
              <a:t>bewegen</a:t>
            </a:r>
            <a:r>
              <a:rPr lang="en-DE" dirty="0"/>
              <a:t> </a:t>
            </a:r>
            <a:r>
              <a:rPr lang="en-DE" dirty="0" err="1"/>
              <a:t>sich</a:t>
            </a:r>
            <a:r>
              <a:rPr lang="en-DE" dirty="0"/>
              <a:t> in </a:t>
            </a:r>
            <a:r>
              <a:rPr lang="en-DE" dirty="0" err="1"/>
              <a:t>beide</a:t>
            </a:r>
            <a:r>
              <a:rPr lang="en-DE" dirty="0"/>
              <a:t> </a:t>
            </a:r>
            <a:r>
              <a:rPr lang="en-DE" dirty="0" err="1"/>
              <a:t>Richtungen</a:t>
            </a:r>
            <a:r>
              <a:rPr lang="en-DE" dirty="0"/>
              <a:t> </a:t>
            </a:r>
            <a:r>
              <a:rPr lang="en-DE" dirty="0" err="1"/>
              <a:t>aus</a:t>
            </a:r>
            <a:r>
              <a:rPr lang="en-DE" dirty="0"/>
              <a:t> dem System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74B7956-E7E9-5085-8404-B9BC26A60B49}"/>
              </a:ext>
            </a:extLst>
          </p:cNvPr>
          <p:cNvCxnSpPr>
            <a:cxnSpLocks/>
          </p:cNvCxnSpPr>
          <p:nvPr/>
        </p:nvCxnSpPr>
        <p:spPr>
          <a:xfrm>
            <a:off x="10608211" y="3753134"/>
            <a:ext cx="11004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7BE9F51-8013-D725-D9ED-AFADF03EDA79}"/>
              </a:ext>
            </a:extLst>
          </p:cNvPr>
          <p:cNvCxnSpPr>
            <a:cxnSpLocks/>
          </p:cNvCxnSpPr>
          <p:nvPr/>
        </p:nvCxnSpPr>
        <p:spPr>
          <a:xfrm>
            <a:off x="541036" y="3769056"/>
            <a:ext cx="59432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7A06590-A332-AD29-28F3-8C312CF36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47219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95D860-C7B7-74AC-D32A-694C094CF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 dirty="0" err="1"/>
              <a:t>Brechungswinkel</a:t>
            </a:r>
            <a:endParaRPr lang="en-DE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6D68C63-62BD-4A83-ECE7-2A617F162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859462" cy="3811588"/>
          </a:xfrm>
        </p:spPr>
        <p:txBody>
          <a:bodyPr>
            <a:no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DE" sz="2500" dirty="0" err="1"/>
              <a:t>Lichstrahl</a:t>
            </a:r>
            <a:r>
              <a:rPr lang="en-DE" sz="2500" dirty="0"/>
              <a:t> </a:t>
            </a:r>
            <a:r>
              <a:rPr lang="en-DE" sz="2500" dirty="0" err="1"/>
              <a:t>trifft</a:t>
            </a:r>
            <a:r>
              <a:rPr lang="en-DE" sz="2500" dirty="0"/>
              <a:t> auf </a:t>
            </a:r>
            <a:r>
              <a:rPr lang="en-DE" sz="2500" dirty="0" err="1"/>
              <a:t>Grenzfläche</a:t>
            </a:r>
            <a:endParaRPr lang="en-DE" sz="25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DE" sz="2500" dirty="0" err="1"/>
              <a:t>Lichtstrahl</a:t>
            </a:r>
            <a:r>
              <a:rPr lang="en-DE" sz="2500" dirty="0"/>
              <a:t> </a:t>
            </a:r>
            <a:r>
              <a:rPr lang="en-DE" sz="2500" dirty="0" err="1"/>
              <a:t>wird</a:t>
            </a:r>
            <a:r>
              <a:rPr lang="en-DE" sz="2500" dirty="0"/>
              <a:t> </a:t>
            </a:r>
            <a:r>
              <a:rPr lang="en-DE" sz="2500" dirty="0" err="1"/>
              <a:t>gebrochen</a:t>
            </a:r>
            <a:endParaRPr lang="en-DE" sz="25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DE" sz="2500" dirty="0" err="1"/>
              <a:t>Lichstrahl</a:t>
            </a:r>
            <a:r>
              <a:rPr lang="en-DE" sz="2500" dirty="0"/>
              <a:t> </a:t>
            </a:r>
            <a:r>
              <a:rPr lang="en-DE" sz="2500" dirty="0" err="1"/>
              <a:t>trifft</a:t>
            </a:r>
            <a:r>
              <a:rPr lang="en-DE" sz="2500" dirty="0"/>
              <a:t> auf </a:t>
            </a:r>
            <a:r>
              <a:rPr lang="en-DE" sz="2500" dirty="0" err="1"/>
              <a:t>nächste</a:t>
            </a:r>
            <a:r>
              <a:rPr lang="en-DE" sz="2500" dirty="0"/>
              <a:t> </a:t>
            </a:r>
            <a:r>
              <a:rPr lang="en-DE" sz="2500" dirty="0" err="1"/>
              <a:t>Grenzfläche</a:t>
            </a:r>
            <a:endParaRPr lang="en-DE" sz="2500" dirty="0"/>
          </a:p>
          <a:p>
            <a:pPr lvl="2">
              <a:lnSpc>
                <a:spcPct val="200000"/>
              </a:lnSpc>
            </a:pPr>
            <a:r>
              <a:rPr lang="en-DE" sz="2500" dirty="0" err="1"/>
              <a:t>Wiederholung</a:t>
            </a:r>
            <a:r>
              <a:rPr lang="en-DE" sz="2500" dirty="0"/>
              <a:t> bis </a:t>
            </a:r>
            <a:r>
              <a:rPr lang="en-DE" sz="2500" dirty="0" err="1"/>
              <a:t>zum</a:t>
            </a:r>
            <a:r>
              <a:rPr lang="en-DE" sz="2500" dirty="0"/>
              <a:t> </a:t>
            </a:r>
            <a:r>
              <a:rPr lang="en-DE" sz="2500" dirty="0" err="1"/>
              <a:t>Substrat</a:t>
            </a:r>
            <a:endParaRPr lang="en-DE" sz="2500" dirty="0"/>
          </a:p>
        </p:txBody>
      </p:sp>
      <p:pic>
        <p:nvPicPr>
          <p:cNvPr id="12" name="Grafik 11" descr="Ein Bild, das Schrift, weiß, Text, Typografie enthält.&#10;&#10;KI-generierte Inhalte können fehlerhaft sein.">
            <a:extLst>
              <a:ext uri="{FF2B5EF4-FFF2-40B4-BE49-F238E27FC236}">
                <a16:creationId xmlns:a16="http://schemas.microsoft.com/office/drawing/2014/main" id="{F2556A08-1C10-500D-6111-5AF517860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7453" y="2984640"/>
            <a:ext cx="3939534" cy="1176423"/>
          </a:xfrm>
          <a:prstGeom prst="rect">
            <a:avLst/>
          </a:prstGeom>
        </p:spPr>
      </p:pic>
      <p:pic>
        <p:nvPicPr>
          <p:cNvPr id="14" name="Grafik 13" descr="Ein Bild, das Schrift, weiß, Typografie, Text enthält.&#10;&#10;KI-generierte Inhalte können fehlerhaft sein.">
            <a:extLst>
              <a:ext uri="{FF2B5EF4-FFF2-40B4-BE49-F238E27FC236}">
                <a16:creationId xmlns:a16="http://schemas.microsoft.com/office/drawing/2014/main" id="{382C7486-E0F4-4EAD-45A0-ADA03E1A0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325" y="2295927"/>
            <a:ext cx="4030662" cy="688713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96D81425-BA1C-0D5C-3DE5-CD83FD0C6166}"/>
              </a:ext>
            </a:extLst>
          </p:cNvPr>
          <p:cNvSpPr txBox="1"/>
          <p:nvPr/>
        </p:nvSpPr>
        <p:spPr>
          <a:xfrm>
            <a:off x="7260960" y="1818873"/>
            <a:ext cx="602138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500" dirty="0" err="1"/>
              <a:t>Snelliussche</a:t>
            </a:r>
            <a:r>
              <a:rPr lang="en-DE" sz="2500" dirty="0"/>
              <a:t> </a:t>
            </a:r>
            <a:r>
              <a:rPr lang="en-DE" sz="2500" dirty="0" err="1"/>
              <a:t>Brechungsgesetz</a:t>
            </a:r>
            <a:endParaRPr lang="en-DE" sz="2500" dirty="0"/>
          </a:p>
        </p:txBody>
      </p:sp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0B309AC0-4ABA-E7A3-AA4F-AE24AF128607}"/>
              </a:ext>
            </a:extLst>
          </p:cNvPr>
          <p:cNvSpPr/>
          <p:nvPr/>
        </p:nvSpPr>
        <p:spPr>
          <a:xfrm>
            <a:off x="395288" y="4530726"/>
            <a:ext cx="1263650" cy="53975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Foliennummernplatzhalter 17">
            <a:extLst>
              <a:ext uri="{FF2B5EF4-FFF2-40B4-BE49-F238E27FC236}">
                <a16:creationId xmlns:a16="http://schemas.microsoft.com/office/drawing/2014/main" id="{226F2037-0084-0803-C40A-B623E4AFC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0859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AC437946-7645-9E9B-BD8C-38DE0DE1A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 dirty="0" err="1"/>
              <a:t>Brechungsindex</a:t>
            </a:r>
            <a:endParaRPr lang="en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4CD4BE5-75BF-0988-FA50-AB9382838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</a:t>
            </a:r>
            <a:r>
              <a:rPr lang="en-DE" dirty="0" err="1"/>
              <a:t>omplexer</a:t>
            </a:r>
            <a:r>
              <a:rPr lang="en-DE" dirty="0"/>
              <a:t> </a:t>
            </a:r>
            <a:r>
              <a:rPr lang="en-DE" dirty="0" err="1"/>
              <a:t>Brechungsindex</a:t>
            </a:r>
            <a:endParaRPr lang="en-DE" dirty="0"/>
          </a:p>
          <a:p>
            <a:pPr lvl="1"/>
            <a:r>
              <a:rPr lang="de-DE" dirty="0"/>
              <a:t>R</a:t>
            </a:r>
            <a:r>
              <a:rPr lang="en-DE" dirty="0" err="1"/>
              <a:t>ealer</a:t>
            </a:r>
            <a:r>
              <a:rPr lang="en-DE" dirty="0"/>
              <a:t> Teil: </a:t>
            </a:r>
            <a:r>
              <a:rPr lang="en-DE" dirty="0" err="1"/>
              <a:t>Phasenverschiebung</a:t>
            </a:r>
            <a:endParaRPr lang="en-DE" dirty="0"/>
          </a:p>
          <a:p>
            <a:pPr lvl="1"/>
            <a:r>
              <a:rPr lang="en-DE" dirty="0" err="1"/>
              <a:t>Komplexer</a:t>
            </a:r>
            <a:r>
              <a:rPr lang="en-DE" dirty="0"/>
              <a:t> Teil: Absorption</a:t>
            </a:r>
          </a:p>
          <a:p>
            <a:r>
              <a:rPr lang="en-DE" dirty="0" err="1"/>
              <a:t>Brechungsindex</a:t>
            </a:r>
            <a:r>
              <a:rPr lang="en-DE" dirty="0"/>
              <a:t> </a:t>
            </a:r>
            <a:r>
              <a:rPr lang="en-DE" dirty="0" err="1"/>
              <a:t>als</a:t>
            </a:r>
            <a:r>
              <a:rPr lang="en-DE" dirty="0"/>
              <a:t> </a:t>
            </a:r>
            <a:r>
              <a:rPr lang="en-DE" dirty="0" err="1"/>
              <a:t>Funktion</a:t>
            </a:r>
            <a:r>
              <a:rPr lang="en-DE" dirty="0"/>
              <a:t> der </a:t>
            </a:r>
            <a:r>
              <a:rPr lang="en-DE" dirty="0" err="1"/>
              <a:t>Wellenlänge</a:t>
            </a:r>
            <a:endParaRPr lang="en-DE" dirty="0"/>
          </a:p>
          <a:p>
            <a:r>
              <a:rPr lang="en-DE" dirty="0" err="1"/>
              <a:t>Ermittlung</a:t>
            </a:r>
            <a:r>
              <a:rPr lang="en-DE" dirty="0"/>
              <a:t> </a:t>
            </a:r>
            <a:r>
              <a:rPr lang="en-DE" dirty="0" err="1"/>
              <a:t>durch</a:t>
            </a:r>
            <a:r>
              <a:rPr lang="en-DE" dirty="0"/>
              <a:t>:</a:t>
            </a:r>
          </a:p>
          <a:p>
            <a:pPr lvl="1"/>
            <a:r>
              <a:rPr lang="en-DE" dirty="0"/>
              <a:t>Sellmeier-Gleichung</a:t>
            </a:r>
          </a:p>
          <a:p>
            <a:pPr lvl="1"/>
            <a:r>
              <a:rPr lang="en-DE" dirty="0" err="1"/>
              <a:t>Messwerte</a:t>
            </a:r>
            <a:r>
              <a:rPr lang="en-DE" dirty="0"/>
              <a:t>	</a:t>
            </a:r>
          </a:p>
        </p:txBody>
      </p:sp>
      <p:pic>
        <p:nvPicPr>
          <p:cNvPr id="8" name="Grafik 7" descr="Ein Bild, das Schrift, Symbol, weiß, Grafiken enthält.&#10;&#10;KI-generierte Inhalte können fehlerhaft sein.">
            <a:extLst>
              <a:ext uri="{FF2B5EF4-FFF2-40B4-BE49-F238E27FC236}">
                <a16:creationId xmlns:a16="http://schemas.microsoft.com/office/drawing/2014/main" id="{65D25B5E-884C-A604-DBFE-B93D749B8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897" y="1592165"/>
            <a:ext cx="2289453" cy="805142"/>
          </a:xfrm>
          <a:prstGeom prst="rect">
            <a:avLst/>
          </a:prstGeom>
        </p:spPr>
      </p:pic>
      <p:pic>
        <p:nvPicPr>
          <p:cNvPr id="10" name="Grafik 9" descr="Ein Bild, das Schrift, Handschrift, weiß, Text enthält.&#10;&#10;KI-generierte Inhalte können fehlerhaft sein.">
            <a:extLst>
              <a:ext uri="{FF2B5EF4-FFF2-40B4-BE49-F238E27FC236}">
                <a16:creationId xmlns:a16="http://schemas.microsoft.com/office/drawing/2014/main" id="{82720063-BE67-0D29-78CF-A2325AD3F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8990" y="3699779"/>
            <a:ext cx="3274019" cy="1021758"/>
          </a:xfrm>
          <a:prstGeom prst="rect">
            <a:avLst/>
          </a:prstGeom>
        </p:spPr>
      </p:pic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C31DDE7B-658B-7EA1-2FCF-8CE0877FC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89658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EE176A-677F-21B3-0221-7F1CB8C24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DE" dirty="0" err="1"/>
              <a:t>Fresnelschen</a:t>
            </a:r>
            <a:r>
              <a:rPr lang="en-DE" dirty="0"/>
              <a:t> </a:t>
            </a:r>
            <a:r>
              <a:rPr lang="en-DE" dirty="0" err="1"/>
              <a:t>Formeln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2E5623-F5BF-4269-68DA-F2F854B91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 err="1"/>
              <a:t>Tatsächliche</a:t>
            </a:r>
            <a:r>
              <a:rPr lang="en-DE" dirty="0"/>
              <a:t> </a:t>
            </a:r>
            <a:r>
              <a:rPr lang="en-DE" dirty="0" err="1"/>
              <a:t>Berechnung</a:t>
            </a:r>
            <a:r>
              <a:rPr lang="en-DE" dirty="0"/>
              <a:t> der Reflexions- und </a:t>
            </a:r>
            <a:r>
              <a:rPr lang="en-DE" dirty="0" err="1"/>
              <a:t>Transmissionkoeffizienten</a:t>
            </a:r>
            <a:endParaRPr lang="en-DE" dirty="0"/>
          </a:p>
          <a:p>
            <a:r>
              <a:rPr lang="de-DE" dirty="0"/>
              <a:t>A</a:t>
            </a:r>
            <a:r>
              <a:rPr lang="en-DE" dirty="0" err="1"/>
              <a:t>bhängig</a:t>
            </a:r>
            <a:r>
              <a:rPr lang="en-DE" dirty="0"/>
              <a:t> von Polarisation</a:t>
            </a:r>
          </a:p>
          <a:p>
            <a:pPr lvl="1"/>
            <a:r>
              <a:rPr lang="de-DE" dirty="0"/>
              <a:t>S</a:t>
            </a:r>
            <a:r>
              <a:rPr lang="en-DE" dirty="0" err="1"/>
              <a:t>enkrecht</a:t>
            </a:r>
            <a:r>
              <a:rPr lang="en-DE" dirty="0"/>
              <a:t> </a:t>
            </a:r>
            <a:r>
              <a:rPr lang="en-DE" dirty="0" err="1"/>
              <a:t>zum</a:t>
            </a:r>
            <a:r>
              <a:rPr lang="en-DE" dirty="0"/>
              <a:t> </a:t>
            </a:r>
            <a:r>
              <a:rPr lang="en-DE" dirty="0" err="1"/>
              <a:t>Eingangsmedium</a:t>
            </a:r>
            <a:endParaRPr lang="en-DE" dirty="0"/>
          </a:p>
          <a:p>
            <a:pPr lvl="1"/>
            <a:endParaRPr lang="en-DE" dirty="0"/>
          </a:p>
          <a:p>
            <a:pPr marL="457200" lvl="1" indent="0">
              <a:buNone/>
            </a:pPr>
            <a:endParaRPr lang="en-DE" dirty="0"/>
          </a:p>
          <a:p>
            <a:pPr marL="457200" lvl="1" indent="0">
              <a:buNone/>
            </a:pPr>
            <a:endParaRPr lang="en-DE" dirty="0"/>
          </a:p>
          <a:p>
            <a:pPr lvl="1"/>
            <a:r>
              <a:rPr lang="en-DE" dirty="0"/>
              <a:t>Parallel </a:t>
            </a:r>
            <a:r>
              <a:rPr lang="en-DE" dirty="0" err="1"/>
              <a:t>zum</a:t>
            </a:r>
            <a:r>
              <a:rPr lang="en-DE" dirty="0"/>
              <a:t> </a:t>
            </a:r>
            <a:r>
              <a:rPr lang="en-DE" dirty="0" err="1"/>
              <a:t>Eingangsmedium</a:t>
            </a:r>
            <a:endParaRPr lang="en-DE" dirty="0"/>
          </a:p>
          <a:p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pic>
        <p:nvPicPr>
          <p:cNvPr id="5" name="Grafik 4" descr="Ein Bild, das Text, Schrift, Reihe, weiß enthält.&#10;&#10;KI-generierte Inhalte können fehlerhaft sein.">
            <a:extLst>
              <a:ext uri="{FF2B5EF4-FFF2-40B4-BE49-F238E27FC236}">
                <a16:creationId xmlns:a16="http://schemas.microsoft.com/office/drawing/2014/main" id="{9D32D062-4067-DC38-9D65-6F6BC7414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275" y="3652584"/>
            <a:ext cx="7283450" cy="1022762"/>
          </a:xfrm>
          <a:prstGeom prst="rect">
            <a:avLst/>
          </a:prstGeom>
        </p:spPr>
      </p:pic>
      <p:pic>
        <p:nvPicPr>
          <p:cNvPr id="7" name="Grafik 6" descr="Ein Bild, das Text, Schrift, Reihe, weiß enthält.&#10;&#10;KI-generierte Inhalte können fehlerhaft sein.">
            <a:extLst>
              <a:ext uri="{FF2B5EF4-FFF2-40B4-BE49-F238E27FC236}">
                <a16:creationId xmlns:a16="http://schemas.microsoft.com/office/drawing/2014/main" id="{AC514955-6C9D-6ADF-029C-958906A5C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275" y="5254195"/>
            <a:ext cx="7283450" cy="922768"/>
          </a:xfrm>
          <a:prstGeom prst="rect">
            <a:avLst/>
          </a:prstGeom>
        </p:spPr>
      </p:pic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9CCCA3B-6105-D710-2402-8DBDBF0F6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02CDC-80DF-4153-8829-AB4D3216451B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523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821</TotalTime>
  <Words>263</Words>
  <Application>Microsoft Office PowerPoint</Application>
  <PresentationFormat>Breitbild</PresentationFormat>
  <Paragraphs>106</Paragraphs>
  <Slides>14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Cambria Math</vt:lpstr>
      <vt:lpstr>Wingdings</vt:lpstr>
      <vt:lpstr>Office Theme</vt:lpstr>
      <vt:lpstr>Optische Dünnschichtsysteme</vt:lpstr>
      <vt:lpstr>Alltagsgegenstände</vt:lpstr>
      <vt:lpstr>Inhaltsangabe</vt:lpstr>
      <vt:lpstr>Das Prinzip eines Dünnschichtsystems</vt:lpstr>
      <vt:lpstr>Mathematisch-Physikalisches Modell</vt:lpstr>
      <vt:lpstr>Das Grundlegende Problem</vt:lpstr>
      <vt:lpstr>Brechungswinkel</vt:lpstr>
      <vt:lpstr>Brechungsindex</vt:lpstr>
      <vt:lpstr>Fresnelschen Formeln</vt:lpstr>
      <vt:lpstr>Transfermatrixmethode</vt:lpstr>
      <vt:lpstr>Transfermatrixmethode</vt:lpstr>
      <vt:lpstr>Matrix D</vt:lpstr>
      <vt:lpstr>Matrix P</vt:lpstr>
      <vt:lpstr>Matrixmultiplikation und Reflexionsgrad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Oguzhan Aygün</dc:creator>
  <cp:lastModifiedBy>Oguzhan Aygün</cp:lastModifiedBy>
  <cp:revision>10</cp:revision>
  <dcterms:created xsi:type="dcterms:W3CDTF">2025-12-08T15:46:08Z</dcterms:created>
  <dcterms:modified xsi:type="dcterms:W3CDTF">2025-12-10T11:46:31Z</dcterms:modified>
</cp:coreProperties>
</file>

<file path=docProps/thumbnail.jpeg>
</file>